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Lato" charset="0"/>
      <p:regular r:id="rId13"/>
      <p:bold r:id="rId14"/>
      <p:italic r:id="rId15"/>
      <p:boldItalic r:id="rId16"/>
    </p:embeddedFont>
    <p:embeddedFont>
      <p:font typeface="Oswald" charset="-52"/>
      <p:regular r:id="rId17"/>
      <p:bold r:id="rId18"/>
    </p:embeddedFont>
    <p:embeddedFont>
      <p:font typeface="Montserrat" charset="-52"/>
      <p:regular r:id="rId19"/>
      <p:bold r:id="rId20"/>
      <p:italic r:id="rId21"/>
      <p:boldItalic r:id="rId22"/>
    </p:embeddedFont>
    <p:embeddedFont>
      <p:font typeface="Raleway" charset="-52"/>
      <p:regular r:id="rId23"/>
      <p:bold r:id="rId24"/>
      <p:italic r:id="rId25"/>
      <p:boldItalic r:id="rId26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-244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87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3175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99;g231069c01fe_0_0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8434" name="Google Shape;100;g231069c01fe_0_0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Google Shape;158;g231069c01fe_0_122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6866" name="Google Shape;159;g231069c01fe_0_12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106;g231069c01fe_0_5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0482" name="Google Shape;107;g231069c01fe_0_5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114;g231069c01fe_0_107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2530" name="Google Shape;115;g231069c01fe_0_10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Google Shape;122;g22b6cde70ca_0_77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8" name="Google Shape;123;g22b6cde70ca_0_7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Google Shape;128;g231069c01fe_0_117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6" name="Google Shape;129;g231069c01fe_0_11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Google Shape;134;g231069c01fe_0_127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4" name="Google Shape;135;g231069c01fe_0_12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Google Shape;140;g231069c01fe_0_132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0722" name="Google Shape;141;g231069c01fe_0_13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Google Shape;146;g231069c01fe_0_137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2770" name="Google Shape;147;g231069c01fe_0_13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Google Shape;152;g231069c01fe_0_142:notes"/>
          <p:cNvSpPr>
            <a:spLocks noGrp="1" noRo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4818" name="Google Shape;153;g231069c01fe_0_14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10;p2"/>
          <p:cNvCxnSpPr>
            <a:cxnSpLocks noChangeShapeType="1"/>
          </p:cNvCxnSpPr>
          <p:nvPr/>
        </p:nvCxnSpPr>
        <p:spPr bwMode="auto">
          <a:xfrm>
            <a:off x="2478088" y="415925"/>
            <a:ext cx="6243637" cy="0"/>
          </a:xfrm>
          <a:prstGeom prst="straightConnector1">
            <a:avLst/>
          </a:prstGeom>
          <a:noFill/>
          <a:ln w="38100">
            <a:solidFill>
              <a:srgbClr val="37474F"/>
            </a:solidFill>
            <a:round/>
            <a:headEnd type="none" w="sm" len="sm"/>
            <a:tailEnd type="none" w="sm" len="sm"/>
          </a:ln>
        </p:spPr>
      </p:cxnSp>
      <p:cxnSp>
        <p:nvCxnSpPr>
          <p:cNvPr id="5" name="Google Shape;11;p2"/>
          <p:cNvCxnSpPr>
            <a:cxnSpLocks noChangeShapeType="1"/>
          </p:cNvCxnSpPr>
          <p:nvPr/>
        </p:nvCxnSpPr>
        <p:spPr bwMode="auto">
          <a:xfrm>
            <a:off x="2478088" y="4740275"/>
            <a:ext cx="6243637" cy="0"/>
          </a:xfrm>
          <a:prstGeom prst="straightConnector1">
            <a:avLst/>
          </a:prstGeom>
          <a:noFill/>
          <a:ln w="19050">
            <a:solidFill>
              <a:srgbClr val="37474F"/>
            </a:solidFill>
            <a:round/>
            <a:headEnd type="none" w="sm" len="sm"/>
            <a:tailEnd type="none" w="sm" len="sm"/>
          </a:ln>
        </p:spPr>
      </p:cxnSp>
      <p:cxnSp>
        <p:nvCxnSpPr>
          <p:cNvPr id="6" name="Google Shape;12;p2"/>
          <p:cNvCxnSpPr>
            <a:cxnSpLocks noChangeShapeType="1"/>
          </p:cNvCxnSpPr>
          <p:nvPr/>
        </p:nvCxnSpPr>
        <p:spPr bwMode="auto">
          <a:xfrm>
            <a:off x="425450" y="415925"/>
            <a:ext cx="182563" cy="0"/>
          </a:xfrm>
          <a:prstGeom prst="straightConnector1">
            <a:avLst/>
          </a:prstGeom>
          <a:noFill/>
          <a:ln w="19050">
            <a:solidFill>
              <a:srgbClr val="37474F"/>
            </a:solidFill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15;p2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A40C012A-AEEB-4C05-A09E-A6281FA291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 и описание 1">
  <p:cSld name="SECTION_TITLE_AND_DESCRIPTION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8;p11"/>
          <p:cNvSpPr>
            <a:spLocks noChangeArrowheads="1"/>
          </p:cNvSpPr>
          <p:nvPr/>
        </p:nvSpPr>
        <p:spPr bwMode="auto">
          <a:xfrm>
            <a:off x="1588" y="0"/>
            <a:ext cx="2614612" cy="5143500"/>
          </a:xfrm>
          <a:prstGeom prst="rect">
            <a:avLst/>
          </a:prstGeom>
          <a:solidFill>
            <a:srgbClr val="37474F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cxnSp>
        <p:nvCxnSpPr>
          <p:cNvPr id="6" name="Google Shape;69;p11"/>
          <p:cNvCxnSpPr>
            <a:cxnSpLocks noChangeShapeType="1"/>
          </p:cNvCxnSpPr>
          <p:nvPr/>
        </p:nvCxnSpPr>
        <p:spPr bwMode="auto">
          <a:xfrm>
            <a:off x="5029200" y="49530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7" name="Google Shape;74;p11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cxnSp>
        <p:nvCxnSpPr>
          <p:cNvPr id="8" name="Google Shape;75;p11"/>
          <p:cNvCxnSpPr>
            <a:cxnSpLocks noChangeShapeType="1"/>
          </p:cNvCxnSpPr>
          <p:nvPr/>
        </p:nvCxnSpPr>
        <p:spPr bwMode="auto">
          <a:xfrm>
            <a:off x="412750" y="187325"/>
            <a:ext cx="18256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2"/>
          </p:nvPr>
        </p:nvSpPr>
        <p:spPr>
          <a:xfrm>
            <a:off x="3676175" y="623375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73;p11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661D0AFB-7DD7-4D27-A67F-01B449CB6E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 и описание 1 1">
  <p:cSld name="SECTION_TITLE_AND_DESCRIPTION_1_1">
    <p:bg>
      <p:bgPr>
        <a:solidFill>
          <a:srgbClr val="37474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7;p12"/>
          <p:cNvSpPr>
            <a:spLocks noChangeArrowheads="1"/>
          </p:cNvSpPr>
          <p:nvPr/>
        </p:nvSpPr>
        <p:spPr bwMode="auto">
          <a:xfrm>
            <a:off x="1588" y="0"/>
            <a:ext cx="2614612" cy="5143500"/>
          </a:xfrm>
          <a:prstGeom prst="rect">
            <a:avLst/>
          </a:prstGeom>
          <a:solidFill>
            <a:srgbClr val="EFEFEF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cxnSp>
        <p:nvCxnSpPr>
          <p:cNvPr id="6" name="Google Shape;78;p12"/>
          <p:cNvCxnSpPr>
            <a:cxnSpLocks noChangeShapeType="1"/>
          </p:cNvCxnSpPr>
          <p:nvPr/>
        </p:nvCxnSpPr>
        <p:spPr bwMode="auto">
          <a:xfrm>
            <a:off x="5029200" y="49530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7" name="Google Shape;83;p12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cxnSp>
        <p:nvCxnSpPr>
          <p:cNvPr id="8" name="Google Shape;84;p12"/>
          <p:cNvCxnSpPr>
            <a:cxnSpLocks noChangeShapeType="1"/>
          </p:cNvCxnSpPr>
          <p:nvPr/>
        </p:nvCxnSpPr>
        <p:spPr bwMode="auto">
          <a:xfrm>
            <a:off x="412750" y="187325"/>
            <a:ext cx="18256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2"/>
          </p:nvPr>
        </p:nvSpPr>
        <p:spPr>
          <a:xfrm>
            <a:off x="3676175" y="623375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82;p12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2B38772F-5AC8-423C-98A4-3FB3FE8AD7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oogle Shape;86;p13"/>
          <p:cNvCxnSpPr>
            <a:cxnSpLocks noChangeShapeType="1"/>
          </p:cNvCxnSpPr>
          <p:nvPr/>
        </p:nvCxnSpPr>
        <p:spPr bwMode="auto">
          <a:xfrm>
            <a:off x="425450" y="4740275"/>
            <a:ext cx="8296275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4" name="Google Shape;87;p13"/>
          <p:cNvCxnSpPr>
            <a:cxnSpLocks noChangeShapeType="1"/>
          </p:cNvCxnSpPr>
          <p:nvPr/>
        </p:nvCxnSpPr>
        <p:spPr bwMode="auto">
          <a:xfrm>
            <a:off x="425450" y="415925"/>
            <a:ext cx="1825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" name="Google Shape;89;p13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Lato" charset="0"/>
                <a:sym typeface="Lato" charset="0"/>
              </a:defRPr>
            </a:lvl1pPr>
          </a:lstStyle>
          <a:p>
            <a:fld id="{7302ECD4-0E61-46A8-A93A-43BC6BD14A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ig number">
  <p:cSld name="BIG_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91;p14"/>
          <p:cNvCxnSpPr>
            <a:cxnSpLocks noChangeShapeType="1"/>
          </p:cNvCxnSpPr>
          <p:nvPr/>
        </p:nvCxnSpPr>
        <p:spPr bwMode="auto">
          <a:xfrm>
            <a:off x="425450" y="4740275"/>
            <a:ext cx="8296275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5" name="Google Shape;92;p14"/>
          <p:cNvCxnSpPr>
            <a:cxnSpLocks noChangeShapeType="1"/>
          </p:cNvCxnSpPr>
          <p:nvPr/>
        </p:nvCxnSpPr>
        <p:spPr bwMode="auto">
          <a:xfrm>
            <a:off x="425450" y="415925"/>
            <a:ext cx="8296275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rPr lang="en-US"/>
              <a:t>Образец заголовка</a:t>
            </a: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Google Shape;95;p14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Lato" charset="0"/>
                <a:sym typeface="Lato" charset="0"/>
              </a:defRPr>
            </a:lvl1pPr>
          </a:lstStyle>
          <a:p>
            <a:fld id="{BEE39965-E2B7-408C-8AB4-B6083DC065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oogle Shape;17;p3"/>
          <p:cNvCxnSpPr>
            <a:cxnSpLocks noChangeShapeType="1"/>
          </p:cNvCxnSpPr>
          <p:nvPr/>
        </p:nvCxnSpPr>
        <p:spPr bwMode="auto">
          <a:xfrm>
            <a:off x="425450" y="5045075"/>
            <a:ext cx="8296275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4" name="Google Shape;20;p3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cxnSp>
        <p:nvCxnSpPr>
          <p:cNvPr id="5" name="Google Shape;21;p3"/>
          <p:cNvCxnSpPr>
            <a:cxnSpLocks noChangeShapeType="1"/>
          </p:cNvCxnSpPr>
          <p:nvPr/>
        </p:nvCxnSpPr>
        <p:spPr bwMode="auto">
          <a:xfrm>
            <a:off x="425450" y="187325"/>
            <a:ext cx="182563" cy="0"/>
          </a:xfrm>
          <a:prstGeom prst="straightConnector1">
            <a:avLst/>
          </a:prstGeom>
          <a:noFill/>
          <a:ln w="1905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Google Shape;19;p3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8CA7C275-6180-4B5C-99B2-6B841F23D2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3;p4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cxnSp>
        <p:nvCxnSpPr>
          <p:cNvPr id="5" name="Google Shape;24;p4"/>
          <p:cNvCxnSpPr>
            <a:cxnSpLocks noChangeShapeType="1"/>
          </p:cNvCxnSpPr>
          <p:nvPr/>
        </p:nvCxnSpPr>
        <p:spPr bwMode="auto">
          <a:xfrm>
            <a:off x="2478088" y="5045075"/>
            <a:ext cx="6243637" cy="0"/>
          </a:xfrm>
          <a:prstGeom prst="straightConnector1">
            <a:avLst/>
          </a:prstGeom>
          <a:noFill/>
          <a:ln w="1905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cxnSp>
        <p:nvCxnSpPr>
          <p:cNvPr id="6" name="Google Shape;25;p4"/>
          <p:cNvCxnSpPr>
            <a:cxnSpLocks noChangeShapeType="1"/>
          </p:cNvCxnSpPr>
          <p:nvPr/>
        </p:nvCxnSpPr>
        <p:spPr bwMode="auto">
          <a:xfrm>
            <a:off x="425450" y="187325"/>
            <a:ext cx="182563" cy="0"/>
          </a:xfrm>
          <a:prstGeom prst="straightConnector1">
            <a:avLst/>
          </a:prstGeom>
          <a:noFill/>
          <a:ln w="1905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28;p4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Lato" charset="0"/>
                <a:sym typeface="Lato" charset="0"/>
              </a:defRPr>
            </a:lvl1pPr>
          </a:lstStyle>
          <a:p>
            <a:fld id="{75E58AD4-EEE8-4075-835B-1BA46067A4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30;p5"/>
          <p:cNvCxnSpPr>
            <a:cxnSpLocks noChangeShapeType="1"/>
          </p:cNvCxnSpPr>
          <p:nvPr/>
        </p:nvCxnSpPr>
        <p:spPr bwMode="auto">
          <a:xfrm>
            <a:off x="2478088" y="111125"/>
            <a:ext cx="6243637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6" name="Google Shape;31;p5"/>
          <p:cNvCxnSpPr>
            <a:cxnSpLocks noChangeShapeType="1"/>
          </p:cNvCxnSpPr>
          <p:nvPr/>
        </p:nvCxnSpPr>
        <p:spPr bwMode="auto">
          <a:xfrm>
            <a:off x="2478088" y="5045075"/>
            <a:ext cx="6243637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7" name="Google Shape;32;p5"/>
          <p:cNvCxnSpPr>
            <a:cxnSpLocks noChangeShapeType="1"/>
          </p:cNvCxnSpPr>
          <p:nvPr/>
        </p:nvCxnSpPr>
        <p:spPr bwMode="auto">
          <a:xfrm>
            <a:off x="425450" y="111125"/>
            <a:ext cx="1825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" name="Google Shape;36;p5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Lato" charset="0"/>
                <a:sym typeface="Lato" charset="0"/>
              </a:defRPr>
            </a:lvl1pPr>
          </a:lstStyle>
          <a:p>
            <a:fld id="{7AD0739C-3589-4115-9CE9-3C4BD295B4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41;p7"/>
          <p:cNvCxnSpPr>
            <a:cxnSpLocks noChangeShapeType="1"/>
          </p:cNvCxnSpPr>
          <p:nvPr/>
        </p:nvCxnSpPr>
        <p:spPr bwMode="auto">
          <a:xfrm>
            <a:off x="425450" y="415925"/>
            <a:ext cx="1825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" name="Google Shape;44;p7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Lato" charset="0"/>
                <a:sym typeface="Lato" charset="0"/>
              </a:defRPr>
            </a:lvl1pPr>
          </a:lstStyle>
          <a:p>
            <a:fld id="{D0335AC2-8698-49CC-9880-FC56503CAA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oogle Shape;46;p8"/>
          <p:cNvCxnSpPr>
            <a:cxnSpLocks noChangeShapeType="1"/>
          </p:cNvCxnSpPr>
          <p:nvPr/>
        </p:nvCxnSpPr>
        <p:spPr bwMode="auto">
          <a:xfrm>
            <a:off x="425450" y="415925"/>
            <a:ext cx="18256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" name="Google Shape;48;p8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4DF3EAB3-FACE-4BC1-A258-376A5406B4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0;p9"/>
          <p:cNvSpPr>
            <a:spLocks noChangeArrowheads="1"/>
          </p:cNvSpPr>
          <p:nvPr/>
        </p:nvSpPr>
        <p:spPr bwMode="auto">
          <a:xfrm>
            <a:off x="4608513" y="0"/>
            <a:ext cx="4572000" cy="5143500"/>
          </a:xfrm>
          <a:prstGeom prst="rect">
            <a:avLst/>
          </a:prstGeom>
          <a:solidFill>
            <a:srgbClr val="37474F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cxnSp>
        <p:nvCxnSpPr>
          <p:cNvPr id="6" name="Google Shape;51;p9"/>
          <p:cNvCxnSpPr>
            <a:cxnSpLocks noChangeShapeType="1"/>
          </p:cNvCxnSpPr>
          <p:nvPr/>
        </p:nvCxnSpPr>
        <p:spPr bwMode="auto">
          <a:xfrm>
            <a:off x="5029200" y="49530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7" name="Google Shape;56;p9"/>
          <p:cNvCxnSpPr>
            <a:cxnSpLocks noChangeShapeType="1"/>
          </p:cNvCxnSpPr>
          <p:nvPr/>
        </p:nvCxnSpPr>
        <p:spPr bwMode="auto">
          <a:xfrm>
            <a:off x="425450" y="153988"/>
            <a:ext cx="1825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8" name="Google Shape;57;p9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4939500" y="571800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55;p9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7ABEDF9D-9509-490E-9AAA-C3D90FE595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 и описание 2">
  <p:cSld name="SECTION_TITLE_AND_DESCRIPTION_2">
    <p:bg>
      <p:bgPr>
        <a:solidFill>
          <a:srgbClr val="37474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9;p10"/>
          <p:cNvSpPr>
            <a:spLocks noChangeArrowheads="1"/>
          </p:cNvSpPr>
          <p:nvPr/>
        </p:nvSpPr>
        <p:spPr bwMode="auto">
          <a:xfrm>
            <a:off x="4608513" y="0"/>
            <a:ext cx="4572000" cy="5143500"/>
          </a:xfrm>
          <a:prstGeom prst="rect">
            <a:avLst/>
          </a:prstGeom>
          <a:solidFill>
            <a:srgbClr val="EFEFEF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cxnSp>
        <p:nvCxnSpPr>
          <p:cNvPr id="6" name="Google Shape;60;p10"/>
          <p:cNvCxnSpPr>
            <a:cxnSpLocks noChangeShapeType="1"/>
          </p:cNvCxnSpPr>
          <p:nvPr/>
        </p:nvCxnSpPr>
        <p:spPr bwMode="auto">
          <a:xfrm>
            <a:off x="5029200" y="49530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7" name="Google Shape;65;p10"/>
          <p:cNvCxnSpPr>
            <a:cxnSpLocks noChangeShapeType="1"/>
          </p:cNvCxnSpPr>
          <p:nvPr/>
        </p:nvCxnSpPr>
        <p:spPr bwMode="auto">
          <a:xfrm>
            <a:off x="425450" y="153988"/>
            <a:ext cx="1825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</p:spPr>
      </p:cxnSp>
      <p:cxnSp>
        <p:nvCxnSpPr>
          <p:cNvPr id="8" name="Google Shape;66;p10"/>
          <p:cNvCxnSpPr>
            <a:cxnSpLocks noChangeShapeType="1"/>
          </p:cNvCxnSpPr>
          <p:nvPr/>
        </p:nvCxnSpPr>
        <p:spPr bwMode="auto">
          <a:xfrm>
            <a:off x="2478088" y="187325"/>
            <a:ext cx="6243637" cy="0"/>
          </a:xfrm>
          <a:prstGeom prst="straightConnector1">
            <a:avLst/>
          </a:prstGeom>
          <a:noFill/>
          <a:ln w="38100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4939500" y="571800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64;p10"/>
          <p:cNvSpPr txBox="1">
            <a:spLocks noGrp="1"/>
          </p:cNvSpPr>
          <p:nvPr>
            <p:ph type="sldNum" idx="10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Lato" charset="0"/>
                <a:sym typeface="Lato" charset="0"/>
              </a:defRPr>
            </a:lvl1pPr>
          </a:lstStyle>
          <a:p>
            <a:fld id="{85EBF198-45A6-4D48-B89E-2EB3070142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2400300" y="576263"/>
            <a:ext cx="632142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2409825" y="1595438"/>
            <a:ext cx="6321425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/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11129B55-470A-4AF2-9C13-671DC839C5B5}" type="slidenum">
              <a:rPr lang="ru-RU" sz="1000">
                <a:latin typeface="Lato" charset="0"/>
                <a:sym typeface="Lato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‹#›</a:t>
            </a:fld>
            <a:endParaRPr lang="ru-RU" sz="1000">
              <a:latin typeface="Lato" charset="0"/>
              <a:sym typeface="Lato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76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75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102;p16"/>
          <p:cNvSpPr txBox="1">
            <a:spLocks noGrp="1"/>
          </p:cNvSpPr>
          <p:nvPr>
            <p:ph type="ctrTitle"/>
          </p:nvPr>
        </p:nvSpPr>
        <p:spPr>
          <a:xfrm>
            <a:off x="371475" y="1563688"/>
            <a:ext cx="8401050" cy="723900"/>
          </a:xfrm>
        </p:spPr>
        <p:txBody>
          <a:bodyPr>
            <a:spAutoFit/>
          </a:bodyPr>
          <a:lstStyle/>
          <a:p>
            <a:pPr algn="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</a:pPr>
            <a:r>
              <a:rPr lang="ru-RU" sz="35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“ТЕКСТИЛЬНЫЙ ДИЗАЙН - СВЯЗЬ ВРЕМЕН”</a:t>
            </a:r>
          </a:p>
        </p:txBody>
      </p:sp>
      <p:sp>
        <p:nvSpPr>
          <p:cNvPr id="17410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2390775" y="3238500"/>
            <a:ext cx="6330950" cy="12414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8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2025 год</a:t>
            </a:r>
          </a:p>
        </p:txBody>
      </p:sp>
      <p:pic>
        <p:nvPicPr>
          <p:cNvPr id="17411" name="Google Shape;104;p1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788" y="693738"/>
            <a:ext cx="33766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161;p25"/>
          <p:cNvSpPr txBox="1">
            <a:spLocks noGrp="1"/>
          </p:cNvSpPr>
          <p:nvPr>
            <p:ph type="title" idx="4294967295"/>
          </p:nvPr>
        </p:nvSpPr>
        <p:spPr>
          <a:xfrm>
            <a:off x="333375" y="376238"/>
            <a:ext cx="7596188" cy="519112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ОБЩАЯ ВИЗУАЛИЗАЦИЯ КОЛЛЕКЦИИ</a:t>
            </a:r>
          </a:p>
        </p:txBody>
      </p:sp>
      <p:pic>
        <p:nvPicPr>
          <p:cNvPr id="35842" name="Google Shape;162;p25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9;p17"/>
          <p:cNvSpPr txBox="1">
            <a:spLocks noGrp="1"/>
          </p:cNvSpPr>
          <p:nvPr>
            <p:ph type="title"/>
          </p:nvPr>
        </p:nvSpPr>
        <p:spPr>
          <a:xfrm>
            <a:off x="352425" y="357188"/>
            <a:ext cx="1955800" cy="1968500"/>
          </a:xfrm>
          <a:ln cap="flat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46524"/>
              </a:buClr>
              <a:buFont typeface="Raleway"/>
              <a:buNone/>
            </a:pPr>
            <a:r>
              <a:rPr lang="ru-RU" sz="2200" smtClean="0">
                <a:solidFill>
                  <a:srgbClr val="FFFFFF"/>
                </a:solidFill>
                <a:latin typeface="Oswald" charset="-52"/>
                <a:cs typeface="Arial" charset="0"/>
                <a:sym typeface="Oswald" charset="-52"/>
              </a:rPr>
              <a:t>ФОТО</a:t>
            </a:r>
            <a:br>
              <a:rPr lang="ru-RU" sz="2200" smtClean="0">
                <a:solidFill>
                  <a:srgbClr val="FFFFFF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FFFFFF"/>
                </a:solidFill>
                <a:latin typeface="Oswald" charset="-52"/>
                <a:cs typeface="Arial" charset="0"/>
                <a:sym typeface="Oswald" charset="-52"/>
              </a:rPr>
              <a:t>участника</a:t>
            </a:r>
          </a:p>
        </p:txBody>
      </p:sp>
      <p:sp>
        <p:nvSpPr>
          <p:cNvPr id="19458" name="Google Shape;110;p17"/>
          <p:cNvSpPr txBox="1">
            <a:spLocks noGrp="1"/>
          </p:cNvSpPr>
          <p:nvPr>
            <p:ph type="body" idx="2"/>
          </p:nvPr>
        </p:nvSpPr>
        <p:spPr>
          <a:xfrm>
            <a:off x="2714625" y="204788"/>
            <a:ext cx="6149975" cy="2987675"/>
          </a:xfrm>
        </p:spPr>
        <p:txBody>
          <a:bodyPr>
            <a:spAutoFit/>
          </a:bodyPr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ФИО: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город: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название учебного заведения: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факультет, кафедра, специальность/направление: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курс: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контактный телефон: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электронная почта: 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_</a:t>
            </a:r>
          </a:p>
        </p:txBody>
      </p:sp>
      <p:sp>
        <p:nvSpPr>
          <p:cNvPr id="19459" name="Google Shape;111;p17"/>
          <p:cNvSpPr txBox="1">
            <a:spLocks noChangeArrowheads="1"/>
          </p:cNvSpPr>
          <p:nvPr/>
        </p:nvSpPr>
        <p:spPr bwMode="auto">
          <a:xfrm>
            <a:off x="2714625" y="3355975"/>
            <a:ext cx="625157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ru-RU" sz="1300">
                <a:solidFill>
                  <a:srgbClr val="666666"/>
                </a:solidFill>
                <a:latin typeface="Oswald" charset="-52"/>
                <a:sym typeface="Oswald" charset="-52"/>
              </a:rPr>
              <a:t>ИНФОРМАЦИЯ О РУКОВОДИТЕЛЕ 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ru-RU" sz="1300">
                <a:solidFill>
                  <a:srgbClr val="666666"/>
                </a:solidFill>
                <a:latin typeface="Oswald" charset="-52"/>
                <a:sym typeface="Oswald" charset="-52"/>
              </a:rPr>
              <a:t>ФИО: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ru-RU" sz="1300">
                <a:solidFill>
                  <a:srgbClr val="666666"/>
                </a:solidFill>
                <a:latin typeface="Oswald" charset="-52"/>
                <a:sym typeface="Oswald" charset="-52"/>
              </a:rPr>
              <a:t>должность: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ru-RU" sz="1300">
                <a:solidFill>
                  <a:srgbClr val="666666"/>
                </a:solidFill>
                <a:latin typeface="Oswald" charset="-52"/>
                <a:sym typeface="Oswald" charset="-52"/>
              </a:rPr>
              <a:t>степень/звание: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ru-RU" sz="1300">
                <a:solidFill>
                  <a:srgbClr val="666666"/>
                </a:solidFill>
                <a:latin typeface="Oswald" charset="-52"/>
                <a:sym typeface="Oswald" charset="-52"/>
              </a:rPr>
              <a:t>контактный телефон и электронная почта:</a:t>
            </a:r>
          </a:p>
        </p:txBody>
      </p:sp>
      <p:pic>
        <p:nvPicPr>
          <p:cNvPr id="19460" name="Google Shape;112;p17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038" y="4564063"/>
            <a:ext cx="16716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17;p18"/>
          <p:cNvSpPr txBox="1">
            <a:spLocks noGrp="1"/>
          </p:cNvSpPr>
          <p:nvPr>
            <p:ph type="title"/>
          </p:nvPr>
        </p:nvSpPr>
        <p:spPr>
          <a:xfrm>
            <a:off x="352425" y="357188"/>
            <a:ext cx="2116138" cy="1968500"/>
          </a:xfrm>
        </p:spPr>
        <p:txBody>
          <a:bodyPr anchor="ctr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46524"/>
              </a:buClr>
              <a:buFont typeface="Raleway"/>
              <a:buNone/>
            </a:pPr>
            <a:r>
              <a:rPr lang="ru-RU" sz="2200" smtClean="0">
                <a:solidFill>
                  <a:srgbClr val="FFFFFF"/>
                </a:solidFill>
                <a:latin typeface="Oswald" charset="-52"/>
                <a:cs typeface="Arial" charset="0"/>
                <a:sym typeface="Oswald" charset="-52"/>
              </a:rPr>
              <a:t>НАЗВАНИЕ ВЫБРАННОЙ НОМИНАЦИИ</a:t>
            </a:r>
          </a:p>
        </p:txBody>
      </p:sp>
      <p:sp>
        <p:nvSpPr>
          <p:cNvPr id="21506" name="Google Shape;118;p18"/>
          <p:cNvSpPr txBox="1">
            <a:spLocks noGrp="1"/>
          </p:cNvSpPr>
          <p:nvPr>
            <p:ph type="body" idx="2"/>
          </p:nvPr>
        </p:nvSpPr>
        <p:spPr>
          <a:xfrm>
            <a:off x="2790825" y="357188"/>
            <a:ext cx="6149975" cy="4486275"/>
          </a:xfrm>
          <a:ln cap="flat">
            <a:solidFill>
              <a:srgbClr val="6666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ts val="1200"/>
              </a:spcBef>
              <a:spcAft>
                <a:spcPct val="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краткое описание идеи коллекции, соответствующей цели и условиям конкурса  </a:t>
            </a:r>
          </a:p>
          <a:p>
            <a:pPr marL="0" indent="0" eaLnBrk="1" hangingPunct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Lato" charset="0"/>
              <a:buNone/>
            </a:pPr>
            <a:r>
              <a:rPr lang="ru-RU" sz="1300" smtClean="0">
                <a:solidFill>
                  <a:srgbClr val="666666"/>
                </a:solidFill>
                <a:latin typeface="Montserrat" charset="-52"/>
                <a:cs typeface="Arial" charset="0"/>
                <a:sym typeface="Montserrat" charset="-52"/>
              </a:rPr>
              <a:t>объем текста-описания до 500 знаков с пробелами.</a:t>
            </a:r>
          </a:p>
        </p:txBody>
      </p:sp>
      <p:pic>
        <p:nvPicPr>
          <p:cNvPr id="21507" name="Google Shape;119;p1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038" y="4564063"/>
            <a:ext cx="16716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Google Shape;120;p18"/>
          <p:cNvSpPr txBox="1">
            <a:spLocks noChangeArrowheads="1"/>
          </p:cNvSpPr>
          <p:nvPr/>
        </p:nvSpPr>
        <p:spPr bwMode="auto">
          <a:xfrm>
            <a:off x="211138" y="2141538"/>
            <a:ext cx="2238375" cy="384175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300">
              <a:solidFill>
                <a:srgbClr val="FFFFFF"/>
              </a:solidFill>
              <a:latin typeface="Montserrat" charset="-52"/>
              <a:sym typeface="Montserrat" charset="-5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25;p19"/>
          <p:cNvSpPr txBox="1">
            <a:spLocks noGrp="1"/>
          </p:cNvSpPr>
          <p:nvPr>
            <p:ph type="title" idx="4294967295"/>
          </p:nvPr>
        </p:nvSpPr>
        <p:spPr>
          <a:xfrm>
            <a:off x="160338" y="207963"/>
            <a:ext cx="5381625" cy="500062"/>
          </a:xfrm>
        </p:spPr>
        <p:txBody>
          <a:bodyPr anchor="ctr"/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МУДБОРД ПРОЕКТА</a:t>
            </a:r>
          </a:p>
        </p:txBody>
      </p:sp>
      <p:pic>
        <p:nvPicPr>
          <p:cNvPr id="23554" name="Google Shape;126;p19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131;p20"/>
          <p:cNvSpPr txBox="1">
            <a:spLocks noGrp="1"/>
          </p:cNvSpPr>
          <p:nvPr>
            <p:ph type="title" idx="4294967295"/>
          </p:nvPr>
        </p:nvSpPr>
        <p:spPr>
          <a:xfrm>
            <a:off x="268288" y="212725"/>
            <a:ext cx="7596187" cy="1858963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ЭСКИЗ С УКАЗАНИЕМ РАППОРТА И ВИЗУАЛИЗАЦИЯ ЭСКИЗА</a:t>
            </a:r>
            <a:b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ПО КАЖДОМУ КРОКУ ОБЯЗАТЕЛЬНО ПРЕДОСТАВЛЯЕТСЯ ЦВЕТОВАЯ ШКАЛА С УКАЗАНИЕМ ПАНТОНОВ </a:t>
            </a:r>
          </a:p>
        </p:txBody>
      </p:sp>
      <p:pic>
        <p:nvPicPr>
          <p:cNvPr id="25602" name="Google Shape;132;p20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37;p21"/>
          <p:cNvSpPr txBox="1">
            <a:spLocks noGrp="1"/>
          </p:cNvSpPr>
          <p:nvPr>
            <p:ph type="title" idx="4294967295"/>
          </p:nvPr>
        </p:nvSpPr>
        <p:spPr>
          <a:xfrm>
            <a:off x="249238" y="225425"/>
            <a:ext cx="7596187" cy="1858963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ЭСКИЗ С УКАЗАНИЕМ РАППОРТА И ВИЗУАЛИЗАЦИЯ ЭСКИЗА</a:t>
            </a:r>
            <a:b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ПО КАЖДОМУ КРОКУ ОБЯЗАТЕЛЬНО ПРЕДОСТАВЛЯЕТСЯ ЦВЕТОВАЯ ШКАЛА С УКАЗАНИЕМ ПАНТОНОВ </a:t>
            </a:r>
          </a:p>
        </p:txBody>
      </p:sp>
      <p:pic>
        <p:nvPicPr>
          <p:cNvPr id="27650" name="Google Shape;138;p21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Google Shape;143;p22"/>
          <p:cNvSpPr txBox="1">
            <a:spLocks noGrp="1"/>
          </p:cNvSpPr>
          <p:nvPr>
            <p:ph type="title" idx="4294967295"/>
          </p:nvPr>
        </p:nvSpPr>
        <p:spPr>
          <a:xfrm>
            <a:off x="293688" y="295275"/>
            <a:ext cx="7596187" cy="1858963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ЭСКИЗ С УКАЗАНИЕМ РАППОРТА И ВИЗУАЛИЗАЦИЯ ЭСКИЗА</a:t>
            </a:r>
            <a:b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ПО КАЖДОМУ КРОКУ ОБЯЗАТЕЛЬНО ПРЕДОСТАВЛЯЕТСЯ ЦВЕТОВАЯ ШКАЛА С УКАЗАНИЕМ ПАНТОНОВ </a:t>
            </a:r>
          </a:p>
        </p:txBody>
      </p:sp>
      <p:pic>
        <p:nvPicPr>
          <p:cNvPr id="29698" name="Google Shape;144;p22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49;p23"/>
          <p:cNvSpPr txBox="1">
            <a:spLocks noGrp="1"/>
          </p:cNvSpPr>
          <p:nvPr>
            <p:ph type="title" idx="4294967295"/>
          </p:nvPr>
        </p:nvSpPr>
        <p:spPr>
          <a:xfrm>
            <a:off x="295275" y="257175"/>
            <a:ext cx="7596188" cy="1858963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ЭСКИЗ С УКАЗАНИЕМ РАППОРТА И ВИЗУАЛИЗАЦИЯ ЭСКИЗА</a:t>
            </a:r>
            <a:b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ПО КАЖДОМУ КРОКУ ОБЯЗАТЕЛЬНО ПРЕДОСТАВЛЯЕТСЯ ЦВЕТОВАЯ ШКАЛА С УКАЗАНИЕМ ПАНТОНОВ </a:t>
            </a:r>
          </a:p>
        </p:txBody>
      </p:sp>
      <p:pic>
        <p:nvPicPr>
          <p:cNvPr id="31746" name="Google Shape;150;p23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155;p24"/>
          <p:cNvSpPr txBox="1">
            <a:spLocks noGrp="1"/>
          </p:cNvSpPr>
          <p:nvPr>
            <p:ph type="title" idx="4294967295"/>
          </p:nvPr>
        </p:nvSpPr>
        <p:spPr>
          <a:xfrm>
            <a:off x="185738" y="90488"/>
            <a:ext cx="7596187" cy="1858962"/>
          </a:xfrm>
        </p:spPr>
        <p:txBody>
          <a:bodyPr anchor="ctr">
            <a:spAutoFit/>
          </a:bodyPr>
          <a:lstStyle/>
          <a:p>
            <a:pPr eaLnBrk="1" hangingPunct="1">
              <a:buSzPts val="3000"/>
              <a:buFont typeface="Raleway"/>
              <a:buNone/>
            </a:pP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ЭСКИЗ С УКАЗАНИЕМ РАППОРТА И ВИЗУАЛИЗАЦИЯ ЭСКИЗА</a:t>
            </a:r>
            <a:b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</a:br>
            <a:r>
              <a:rPr lang="ru-RU" sz="2200" smtClean="0">
                <a:solidFill>
                  <a:srgbClr val="666666"/>
                </a:solidFill>
                <a:latin typeface="Oswald" charset="-52"/>
                <a:cs typeface="Arial" charset="0"/>
                <a:sym typeface="Oswald" charset="-52"/>
              </a:rPr>
              <a:t>ПО КАЖДОМУ КРОКУ ОБЯЗАТЕЛЬНО ПРЕДОСТАВЛЯЕТСЯ ЦВЕТОВАЯ ШКАЛА С УКАЗАНИЕМ ПАНТОНОВ </a:t>
            </a:r>
          </a:p>
        </p:txBody>
      </p:sp>
      <p:pic>
        <p:nvPicPr>
          <p:cNvPr id="33794" name="Google Shape;156;p24"/>
          <p:cNvPicPr preferRelativeResize="0">
            <a:picLocks noChangeAspect="1" noChangeArrowheads="1"/>
          </p:cNvPicPr>
          <p:nvPr/>
        </p:nvPicPr>
        <p:blipFill>
          <a:blip r:embed="rId3"/>
          <a:srcRect r="74355"/>
          <a:stretch>
            <a:fillRect/>
          </a:stretch>
        </p:blipFill>
        <p:spPr bwMode="auto">
          <a:xfrm>
            <a:off x="8401050" y="207963"/>
            <a:ext cx="4984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PresentationFormat>Экран (16:9)</PresentationFormat>
  <Paragraphs>32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13</vt:i4>
      </vt:variant>
      <vt:variant>
        <vt:lpstr>Заголовки слайдов</vt:lpstr>
      </vt:variant>
      <vt:variant>
        <vt:i4>10</vt:i4>
      </vt:variant>
    </vt:vector>
  </HeadingPairs>
  <TitlesOfParts>
    <vt:vector size="28" baseType="lpstr">
      <vt:lpstr>Arial</vt:lpstr>
      <vt:lpstr>Lato</vt:lpstr>
      <vt:lpstr>Oswald</vt:lpstr>
      <vt:lpstr>Montserrat</vt:lpstr>
      <vt:lpstr>Raleway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Swiss</vt:lpstr>
      <vt:lpstr>“ТЕКСТИЛЬНЫЙ ДИЗАЙН - СВЯЗЬ ВРЕМЕН”</vt:lpstr>
      <vt:lpstr>ФОТО участника</vt:lpstr>
      <vt:lpstr>НАЗВАНИЕ ВЫБРАННОЙ НОМИНАЦИИ</vt:lpstr>
      <vt:lpstr>МУДБОРД ПРОЕКТА</vt:lpstr>
      <vt:lpstr>ЭСКИЗ С УКАЗАНИЕМ РАППОРТА И ВИЗУАЛИЗАЦИЯ ЭСКИЗА ПО КАЖДОМУ КРОКУ ОБЯЗАТЕЛЬНО ПРЕДОСТАВЛЯЕТСЯ ЦВЕТОВАЯ ШКАЛА С УКАЗАНИЕМ ПАНТОНОВ </vt:lpstr>
      <vt:lpstr>ЭСКИЗ С УКАЗАНИЕМ РАППОРТА И ВИЗУАЛИЗАЦИЯ ЭСКИЗА ПО КАЖДОМУ КРОКУ ОБЯЗАТЕЛЬНО ПРЕДОСТАВЛЯЕТСЯ ЦВЕТОВАЯ ШКАЛА С УКАЗАНИЕМ ПАНТОНОВ </vt:lpstr>
      <vt:lpstr>ЭСКИЗ С УКАЗАНИЕМ РАППОРТА И ВИЗУАЛИЗАЦИЯ ЭСКИЗА ПО КАЖДОМУ КРОКУ ОБЯЗАТЕЛЬНО ПРЕДОСТАВЛЯЕТСЯ ЦВЕТОВАЯ ШКАЛА С УКАЗАНИЕМ ПАНТОНОВ </vt:lpstr>
      <vt:lpstr>ЭСКИЗ С УКАЗАНИЕМ РАППОРТА И ВИЗУАЛИЗАЦИЯ ЭСКИЗА ПО КАЖДОМУ КРОКУ ОБЯЗАТЕЛЬНО ПРЕДОСТАВЛЯЕТСЯ ЦВЕТОВАЯ ШКАЛА С УКАЗАНИЕМ ПАНТОНОВ </vt:lpstr>
      <vt:lpstr>ЭСКИЗ С УКАЗАНИЕМ РАППОРТА И ВИЗУАЛИЗАЦИЯ ЭСКИЗА ПО КАЖДОМУ КРОКУ ОБЯЗАТЕЛЬНО ПРЕДОСТАВЛЯЕТСЯ ЦВЕТОВАЯ ШКАЛА С УКАЗАНИЕМ ПАНТОНОВ </vt:lpstr>
      <vt:lpstr>ОБЩАЯ ВИЗУАЛИЗАЦИЯ КОЛЛЕКЦИИ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“ТЕКСТИЛЬНЫЙ ДИЗАЙН - СВЯЗЬ ВРЕМЕН”</dc:title>
  <cp:lastModifiedBy>eshiyanovskaya</cp:lastModifiedBy>
  <cp:revision>1</cp:revision>
  <dcterms:modified xsi:type="dcterms:W3CDTF">2025-09-05T11:30:48Z</dcterms:modified>
</cp:coreProperties>
</file>